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35" r:id="rId3"/>
    <p:sldId id="266" r:id="rId4"/>
    <p:sldId id="264" r:id="rId5"/>
    <p:sldId id="339" r:id="rId6"/>
    <p:sldId id="269" r:id="rId7"/>
    <p:sldId id="277" r:id="rId8"/>
    <p:sldId id="278" r:id="rId9"/>
    <p:sldId id="276" r:id="rId10"/>
    <p:sldId id="279" r:id="rId11"/>
    <p:sldId id="275" r:id="rId12"/>
    <p:sldId id="281" r:id="rId13"/>
    <p:sldId id="285" r:id="rId14"/>
    <p:sldId id="284" r:id="rId15"/>
    <p:sldId id="273" r:id="rId16"/>
    <p:sldId id="292" r:id="rId17"/>
    <p:sldId id="295" r:id="rId18"/>
    <p:sldId id="297" r:id="rId19"/>
    <p:sldId id="296" r:id="rId20"/>
    <p:sldId id="301" r:id="rId21"/>
    <p:sldId id="307" r:id="rId22"/>
    <p:sldId id="302" r:id="rId23"/>
    <p:sldId id="305" r:id="rId24"/>
    <p:sldId id="304" r:id="rId25"/>
    <p:sldId id="309" r:id="rId26"/>
    <p:sldId id="308" r:id="rId27"/>
    <p:sldId id="310" r:id="rId28"/>
    <p:sldId id="311" r:id="rId29"/>
    <p:sldId id="314" r:id="rId30"/>
    <p:sldId id="346" r:id="rId31"/>
    <p:sldId id="347" r:id="rId32"/>
    <p:sldId id="317" r:id="rId33"/>
    <p:sldId id="349" r:id="rId34"/>
    <p:sldId id="318" r:id="rId35"/>
    <p:sldId id="321" r:id="rId36"/>
    <p:sldId id="322" r:id="rId37"/>
    <p:sldId id="323" r:id="rId38"/>
    <p:sldId id="324" r:id="rId39"/>
    <p:sldId id="325" r:id="rId40"/>
    <p:sldId id="327" r:id="rId41"/>
    <p:sldId id="326" r:id="rId42"/>
    <p:sldId id="329" r:id="rId43"/>
    <p:sldId id="328" r:id="rId44"/>
    <p:sldId id="331" r:id="rId45"/>
    <p:sldId id="330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F4B288A-D73C-4BD2-8690-3705AB3DA64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CAA0179-4ED3-456C-8519-EC66B778E90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4800" dirty="0"/>
              <a:t> </a:t>
            </a:r>
            <a:r>
              <a:rPr lang="ru-RU" dirty="0" smtClean="0">
                <a:solidFill>
                  <a:schemeClr val="tx1"/>
                </a:solidFill>
              </a:rPr>
              <a:t>Лекции 2 и 3. </a:t>
            </a:r>
            <a:r>
              <a:rPr lang="ru-RU" dirty="0">
                <a:solidFill>
                  <a:schemeClr val="tx1"/>
                </a:solidFill>
              </a:rPr>
              <a:t>Источники и классификация экологических чрезвычайных ситуаций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В.Н. Гавриленко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Следствия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закона « все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должно куда-то деваться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931224" cy="513318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1.Закон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развития системы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любая природная или общественная система может развиваться только за счет использования материально-энергетических и информационных возможностей окружающей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среды, абсолютно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изолированное саморазвитие невозмож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2.Закон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неустранимости отходов или побочных воздействий производства 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образующиеся в процессе производственной деятельности отходы неустранимы бесследно, они могут быть лишь переведены из одной формы в другую или перемещены в пространстве, а их действие может быть растянуто во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времени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исключает принципиальную возможность безотходного производства и потребления в современном обществе.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735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Законы </a:t>
            </a:r>
            <a:r>
              <a:rPr lang="ru-RU" b="1" i="1" dirty="0">
                <a:solidFill>
                  <a:schemeClr val="tx1"/>
                </a:solidFill>
              </a:rPr>
              <a:t>Барри </a:t>
            </a:r>
            <a:r>
              <a:rPr lang="ru-RU" b="1" i="1" dirty="0" smtClean="0">
                <a:solidFill>
                  <a:schemeClr val="tx1"/>
                </a:solidFill>
              </a:rPr>
              <a:t>Коммонера</a:t>
            </a:r>
            <a:br>
              <a:rPr lang="ru-RU" b="1" i="1" dirty="0" smtClean="0">
                <a:solidFill>
                  <a:schemeClr val="tx1"/>
                </a:solidFill>
              </a:rPr>
            </a:br>
            <a:r>
              <a:rPr lang="ru-RU" b="1" i="1" dirty="0"/>
              <a:t> </a:t>
            </a:r>
            <a:r>
              <a:rPr lang="ru-RU" b="1" i="1" dirty="0" smtClean="0"/>
              <a:t>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Природа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знает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лучше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787208" cy="5133184"/>
          </a:xfrm>
        </p:spPr>
        <p:txBody>
          <a:bodyPr>
            <a:normAutofit/>
          </a:bodyPr>
          <a:lstStyle/>
          <a:p>
            <a:r>
              <a:rPr lang="ru-RU" b="1" dirty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главном критерии эволюционного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отбора , действия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человека должны быть направлены не на покорение природы и преобразование ее в своих интересах, а на адаптацию к ней) 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определяет прежде всего то, что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что не должно иметь места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биосфере (сегодня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планету населяет лишь одна тысячная часть испытанных эволюцией видов растений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животных);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лавный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критерий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эволюционного отбора –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способность вписаться в глобальный биотический круговорот, заполнить  все экологические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нишы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все продукты распада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биовещества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должны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вновь вовлекаться в круговорот. </a:t>
            </a:r>
          </a:p>
        </p:txBody>
      </p:sp>
    </p:spTree>
    <p:extLst>
      <p:ext uri="{BB962C8B-B14F-4D97-AF65-F5344CB8AC3E}">
        <p14:creationId xmlns:p14="http://schemas.microsoft.com/office/powerpoint/2010/main" val="4246862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Законы </a:t>
            </a:r>
            <a:r>
              <a:rPr lang="ru-RU" b="1" i="1" dirty="0"/>
              <a:t>Барри </a:t>
            </a:r>
            <a:r>
              <a:rPr lang="ru-RU" b="1" i="1" dirty="0" smtClean="0"/>
              <a:t>Коммонера </a:t>
            </a:r>
            <a:br>
              <a:rPr lang="ru-RU" b="1" i="1" dirty="0" smtClean="0"/>
            </a:br>
            <a:r>
              <a:rPr lang="ru-RU" b="1" i="1" dirty="0"/>
              <a:t> </a:t>
            </a:r>
            <a:r>
              <a:rPr lang="ru-RU" b="1" i="1" dirty="0" smtClean="0"/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4. Ничто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дается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даром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787208" cy="5205192"/>
          </a:xfrm>
        </p:spPr>
        <p:txBody>
          <a:bodyPr>
            <a:normAutofit/>
          </a:bodyPr>
          <a:lstStyle/>
          <a:p>
            <a:r>
              <a:rPr lang="ru-RU" b="1" dirty="0"/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цене развития, если мы не хотим вкладывать средства в охрану природы, то придется платить здоровьем, как своим, так 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потомков;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глобальная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экосистема представляет собой единое целое, в рамках которой ничего не может быть выиграно или потеряно и которая не может явиться объектом всеобщего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улучшения,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все, что было извлечено из нее человеческим трудом, должно быть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возмещено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рациональное природопользование главный фактор выживания человечества. </a:t>
            </a:r>
          </a:p>
        </p:txBody>
      </p:sp>
    </p:spTree>
    <p:extLst>
      <p:ext uri="{BB962C8B-B14F-4D97-AF65-F5344CB8AC3E}">
        <p14:creationId xmlns:p14="http://schemas.microsoft.com/office/powerpoint/2010/main" val="497177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7.Следствия закона «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Ничто не дается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даром»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859216" cy="5061176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Закон необратимости эволюции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большие системы эволюционируют только в одном направлении – от простого к сложному 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регресс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могут относиться только к отдельным частям или отдельным периодам развития системы.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Правило ускорения эволюции 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 ростом сложности организации систем темпы эволюции возрастают. Это правило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применимо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эволюции органического мира, и к человеческой истории, и к развитию техники.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Не существует бесплатных ресурсов 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пространство, энергия, солнечный свет, вода, какими бы неисчерпаемыми они ни казались, неукоснительно оплачиваются любой расходующей их системой.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499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5. На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всех не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хватит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931224" cy="5277200"/>
          </a:xfrm>
        </p:spPr>
        <p:txBody>
          <a:bodyPr>
            <a:normAutofit/>
          </a:bodyPr>
          <a:lstStyle/>
          <a:p>
            <a:r>
              <a:rPr lang="ru-RU" b="1" dirty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ограниченности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ресурсов-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масса питательных веществ для всех форм жизни на Земле конечна и ограничена и поэтому значительное увеличение численности и массы каких-либо организмов в глобальном масштабе может происходить только за счет уменьшения численности и массы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закон определяет все формы конкуренции, соперничества и антагонизма в природе и в обществе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(классовая борьба, расизм, межнациональные конфликты нельзя рассматривать чисто социальными явлениями).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079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0891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880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722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2.2.Источники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ЧС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антропогенного происхождения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715200" cy="5133184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суше –истощение не возобновляемых природных  ресурсов, деградация почв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эрозия, засоление, заболачивание, опустынивание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разрушение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гумуса,  загрязнение пестицидами, тяжелыми металлами, радионуклидами и другими вредными веществами свыше допустимых норм).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атмосфере – загрязнение  воздуха вредными и ядовитыми веществами выше предельно допустимых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концентраций(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недостаток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кислорода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высокие уровни шумов, кислотные дожди, изменения температуры и климата, разрушение озонового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слоя).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2163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Источники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ЧС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антропогенного происхождения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556792"/>
            <a:ext cx="7467600" cy="4917160"/>
          </a:xfrm>
        </p:spPr>
        <p:txBody>
          <a:bodyPr>
            <a:normAutofit fontScale="92500"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3. в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гидросфере 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нехватка пресной воды, обмеление водоемов, высыхания  озер, болот, исчезновение малых рек, загрязнение гидросферы вредными веществами выше предельно допустимых концентраций и норм. </a:t>
            </a:r>
          </a:p>
          <a:p>
            <a:pPr lvl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4. в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биосфере 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исчезновение отдельных видов флоры и фауны, разрушение экологических систем и уменьшение их биологической продуктивности, замена природных экосистем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антропогенными.</a:t>
            </a:r>
          </a:p>
          <a:p>
            <a:pPr lvl="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5.в ноосфере -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поток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негативной информации, поступающей человеку по различным информационным каналам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935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2.4.Классификация ЭЧС по характеру загрязнения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 fontScale="92500" lnSpcReduction="10000"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 физическое загрязнение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механическое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тепловое, электромагнитное, шумовое, радиоактивное, световое и др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б) химическое загрязнение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аэрозольное,  газообразное, тяжелыми металлами, пестицидами, нефтепродуктами, канцерогенными веществами и др.);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 биологическое загрязнение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(биотическое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, микробиологическое, применение генной инженерии);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г)информационное загрязнение природной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среды </a:t>
            </a:r>
          </a:p>
          <a:p>
            <a:pPr marL="0" indent="0">
              <a:buNone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( негативная, неполная , противоречивая , малоценная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или не относящейся к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делу информация).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306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Основные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современной экологии.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715200" cy="5133184"/>
          </a:xfrm>
        </p:spPr>
        <p:txBody>
          <a:bodyPr>
            <a:normAutofit fontScale="85000" lnSpcReduction="1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Экология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наука об общих закономерностях взаимодействия природы 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общества,  направленна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 охрану окружающей среды и целесообразное использование природных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ресурсов.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Окружающая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среда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та часть природы, на которую простирается влияние человека.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Экологическая система (экосистема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) –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природный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комплекс, образованный живыми организмами и средой их обитания, в котором все компоненты связаны между собой обменом вещества и энергии.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Биосфера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экосистема высшего ранга на Земле, оболочка планеты, населенная живым веществом.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Ноосфера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высшая форма развития биосферы, определяемая гармонично сосуществующими процессами развития общества и природы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760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2.6. Зонирование территории ЭЧС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787208" cy="5277200"/>
          </a:xfrm>
        </p:spPr>
        <p:txBody>
          <a:bodyPr>
            <a:normAutofit fontScale="92500" lnSpcReduction="20000"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Зона чрезвычайной экологической ситуации 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территория, в пределах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которой 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происходят устойчивые отрицательные изменения в окружающей среде, угрожающие здоровью людей, состоянию естественных экологических систем, природному генетическому фонду.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Зона экологического бедствия 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территория, в пределах которой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произошли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глубокие необратимые изменения среды, ведущие к существенному ухудшению здоровья населения,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разрушению естественных экологических систем, деградации почв, флоры и фауны.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Зона экологической катастрофы –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территория где происходит переход состояния природы от катастрофической фазы к коллапсу, что делает ее непригодной для жизни человека.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237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1.Понятие биоритма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Биоритмы–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колебания жизненных процессов, отдельных состояний и событий. Их особенность состоит в том, что колебания можно описать такими характеристиками, как амплитуда, фаза, период и др.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Различают биоритмы: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суточные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, недельные, месячные, сезонные, годовые, индивидуальные. 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146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2.</a:t>
            </a:r>
            <a:r>
              <a:rPr lang="ru-RU" b="1" dirty="0">
                <a:solidFill>
                  <a:schemeClr val="tx1"/>
                </a:solidFill>
              </a:rPr>
              <a:t> Индивидуальные </a:t>
            </a:r>
            <a:r>
              <a:rPr lang="ru-RU" b="1" dirty="0" smtClean="0">
                <a:solidFill>
                  <a:schemeClr val="tx1"/>
                </a:solidFill>
              </a:rPr>
              <a:t>ритмы.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859216" cy="520519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•«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жаворонки»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(20–25% популяции, индивидуумы обладают повышенной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работоспособностью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 утреннее время, раньше ложатся спать и раньше просыпаются);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•«совы»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(30–40% популяции, люди обладают повышенной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работоспособностью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 вечернее время, позже ложатся спать и позже встают);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•«голуби»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(30–50% популяции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, люди сохраняют работоспособность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течение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дня, они ложатся спать и могут вставать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 любое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суток.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650409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3.Воздействие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Луны на здоровье человека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Причина воздействия -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изменение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гравитационного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поля, яркость  отраженного света (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агрессивность, бессонница, обострение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хронических болезней, рост дорожно-транспортных происшествий, рост аварий и катастроф на объектах хозяйствования, рост количества самоубийств, рост скандалов в семьях и на работе, рост уголовных преступлений.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943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4.Воздействие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Солнечной активности на человека и природную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Причины воздействия-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спышки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Солнце и  усиление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электромагнитной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корпускулярной радиации 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рост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стихийных бедствий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засуха , наводнения , ураганы , бури и др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.).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рост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заболеваний( обострение хронических болезней,  расстройства сердечно-сосудистой и других систем, увеличение   количества инфарктов миокарда, мозговых инсультов).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1350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Физическое загрязнение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среды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связаны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 изменениями физических, температурно-энергетических, волновых и радиационных параметров внешней среды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Механическое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загрязнение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– засорение природы  различными отходами производства и жизнедеятельности человека.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Тепловое загрязнение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-изменение интегральной температуры из-за тепловых выбросов антропогенного происхождения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9623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Электромагнитное загрязнение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859216" cy="542121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естественные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искусственные источники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ЭМП: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космические источники,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передатчики радиовещательных и телевизионных станций,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радиолокационные станции, линии электропередач, электрические линии переменного тока, некоторые промышленные установки, медицинские и другие приборы с генераторами высоких и сверхвысоких частот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др.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опасны электромагнитные излучения в  диапазоне частот менее 100 Гц и в радиочастотном диапазоне 300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Мгц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– 30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Ггц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8566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6. Последствия </a:t>
            </a:r>
            <a:r>
              <a:rPr lang="ru-RU" b="1" dirty="0">
                <a:solidFill>
                  <a:schemeClr val="tx1"/>
                </a:solidFill>
              </a:rPr>
              <a:t>Э</a:t>
            </a:r>
            <a:r>
              <a:rPr lang="ru-RU" b="1" dirty="0" smtClean="0">
                <a:solidFill>
                  <a:schemeClr val="tx1"/>
                </a:solidFill>
              </a:rPr>
              <a:t>М загрязнения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787208" cy="52772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 ухудшение состояния здоровья людей;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ухудшение физиологического состояния животных и их гибель, мутагенные действия;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изменения в структуре растений, скорости их роста;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отрицательные изменения в структуре почвы;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разрушение отдельных технических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систем как источник техногенных ЧС.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494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63408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7.Шумовое загрязнение биосферы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931224" cy="534920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Шум 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всякий нежелательный звук, не несущий полезной информации.  Естественные шумы человеку необходимы (шум, деревьев, воды и т.п.), однако искусственные шумы опасны для человека и животного мира.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Источники шумов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: автотранспорт, трамваи, железнодорожный транспорт, предприятия, инженерная и военная техника, летящие самолеты, бытовая техника и т.д.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Допустимый уровень шума в квартире 40 дБ  днем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дБ ночью, санитарный порог 55 дБ.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Санитарными нормами определены допустимые уровни с учетом диапазона частот и времени воздействия.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3031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70609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8.Последствия шумового загрязнения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787208" cy="5205192"/>
          </a:xfrm>
        </p:spPr>
        <p:txBody>
          <a:bodyPr/>
          <a:lstStyle/>
          <a:p>
            <a:r>
              <a:rPr lang="ru-RU" sz="2800" b="1" i="1" dirty="0" smtClean="0"/>
              <a:t>•ухудшение </a:t>
            </a:r>
            <a:r>
              <a:rPr lang="ru-RU" sz="2800" b="1" i="1" dirty="0"/>
              <a:t>состояния здоровья при периодических воздействиях шумов;</a:t>
            </a:r>
          </a:p>
          <a:p>
            <a:r>
              <a:rPr lang="ru-RU" sz="2800" b="1" i="1" dirty="0"/>
              <a:t>•сокращение срока жизни на 8–12 лет при постоянном воздействии шумов в течение нескольких лет;</a:t>
            </a:r>
          </a:p>
          <a:p>
            <a:r>
              <a:rPr lang="ru-RU" sz="2800" b="1" i="1" dirty="0"/>
              <a:t>•отрицательное воздействие шумов на животный мир, вызывающее их миграцию и отсутствие потомства;</a:t>
            </a:r>
          </a:p>
          <a:p>
            <a:r>
              <a:rPr lang="ru-RU" sz="2800" b="1" i="1" dirty="0"/>
              <a:t>•отрицательное воздействие шумов на некоторые виды растений.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097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4.Основные элементы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риродной среды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787208" cy="5133184"/>
          </a:xfrm>
        </p:spPr>
        <p:txBody>
          <a:bodyPr>
            <a:normAutofit lnSpcReduction="10000"/>
          </a:bodyPr>
          <a:lstStyle/>
          <a:p>
            <a:r>
              <a:rPr lang="ru-RU" b="1" i="1" dirty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Популяция -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групп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особей одного вида, занимающую определенное пространство и обладающую необходимыми возможностями для поддержания своей численности в постоянно изменяющихся условиях среды.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Биоценоз -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совместно обитающие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взаимосвязанные организмы на определенной территории (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биоценоз еловых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лесов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биоценоз пшеничного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поля и т.д.).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Биотоп 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пространство, занимаемое биоценозом.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Биогеоценоз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(экосистема) 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биоценоз и его биотоп представляют собой два нераздельных элемента, образующих более или менее устойчивую экологическую систему. </a:t>
            </a:r>
          </a:p>
        </p:txBody>
      </p:sp>
    </p:spTree>
    <p:extLst>
      <p:ext uri="{BB962C8B-B14F-4D97-AF65-F5344CB8AC3E}">
        <p14:creationId xmlns:p14="http://schemas.microsoft.com/office/powerpoint/2010/main" val="16214356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04889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53764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1465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4.2.1. </a:t>
            </a:r>
            <a:r>
              <a:rPr lang="ru-RU" b="1" dirty="0">
                <a:solidFill>
                  <a:schemeClr val="tx1"/>
                </a:solidFill>
              </a:rPr>
              <a:t>Химическое </a:t>
            </a:r>
            <a:r>
              <a:rPr lang="ru-RU" b="1" dirty="0" smtClean="0">
                <a:solidFill>
                  <a:schemeClr val="tx1"/>
                </a:solidFill>
              </a:rPr>
              <a:t>загрязнение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биосферы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количества химических компонентов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биосфере ,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проникновение в нее химических веществ, не свойственных ей или в концентрациях, превышающих норму.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настоящее время в природной среде содержится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более 9 миллионов химических веществ,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которых раньше в природе не существовало. 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3793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7969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4.2.2.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источники химического загрязнения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атмосферы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7931224" cy="498916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Естественные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источники загрязнения атмосферы: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пыльные бури, лесные пожары, вулканическая деятельность и др.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Искусственные источники загрязнения атмосферы: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объекты энергетики, промышленность, транспорт, сельское хозяйство, объекты коммуналь­ного хозяйства, авиация. Загрязнение атмосферы неравномерное и определяется не только местонахождением источников загрязнения, но и особенностями строения атмосферы.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Загрязнение воздуха может быть газообразное и (или) аэрозольное.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Газообразное загрязнение составляет примерно 90%, аэрозольное – 10%.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4942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4.2.3</a:t>
            </a:r>
            <a:r>
              <a:rPr lang="ru-RU" b="1" dirty="0">
                <a:solidFill>
                  <a:schemeClr val="tx1"/>
                </a:solidFill>
              </a:rPr>
              <a:t> Газообразное загрязнение</a:t>
            </a:r>
            <a:r>
              <a:rPr lang="ru-RU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счет сжигания в мире 1млрд. т условного топлива ежегодно выбрасывается около500 млн. т оксида углерода, 150 млн. т диоксида серы, более 50 млн. т оксида азота, 110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 метана, углеводороды не менее 90 млн. т и ряд других вредных веществ, но в меньших количествах. 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Республике Беларусь, предприятия и транспорт  ежегодно выбрасывают в атмосферу около 1 млн. 240 тыс. тонн оксида углерода, более 170 тыс. тонн оксидов азота, более 300 тыс. тонн углеводородов и летучих органических соединений.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340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4.2.4.ЗАГРЯЗНИТЕЛИ АТМОСФЕРЫ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931224" cy="52772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    </a:t>
            </a:r>
            <a:r>
              <a:rPr lang="ru-RU" b="1" dirty="0" smtClean="0"/>
              <a:t>1.Оксид </a:t>
            </a:r>
            <a:r>
              <a:rPr lang="ru-RU" b="1" dirty="0"/>
              <a:t>углерода </a:t>
            </a:r>
            <a:r>
              <a:rPr lang="ru-RU" b="1" dirty="0" smtClean="0"/>
              <a:t>(угарный газ): </a:t>
            </a:r>
            <a:r>
              <a:rPr lang="ru-RU" b="1" i="1" dirty="0" smtClean="0"/>
              <a:t>изменения состава крови, тахикардия и стенокардия , инфаркт </a:t>
            </a:r>
            <a:r>
              <a:rPr lang="ru-RU" b="1" i="1" dirty="0"/>
              <a:t>миокарда, </a:t>
            </a:r>
            <a:r>
              <a:rPr lang="ru-RU" b="1" i="1" dirty="0" smtClean="0"/>
              <a:t>гипертония, </a:t>
            </a:r>
            <a:r>
              <a:rPr lang="ru-RU" b="1" i="1" dirty="0"/>
              <a:t>заболевания органов дыхания, почечную недостаточность, ослабление зрения, </a:t>
            </a:r>
            <a:r>
              <a:rPr lang="ru-RU" b="1" i="1" dirty="0" smtClean="0"/>
              <a:t>параличи, смерть.</a:t>
            </a:r>
            <a:endParaRPr lang="ru-RU" b="1" i="1" dirty="0"/>
          </a:p>
          <a:p>
            <a:pPr marL="0" indent="0">
              <a:buNone/>
            </a:pPr>
            <a:r>
              <a:rPr lang="ru-RU" b="1" dirty="0" smtClean="0"/>
              <a:t>     2.Диоксид </a:t>
            </a:r>
            <a:r>
              <a:rPr lang="ru-RU" b="1" dirty="0"/>
              <a:t>серы (сернистый газ) – </a:t>
            </a:r>
            <a:r>
              <a:rPr lang="ru-RU" b="1" i="1" dirty="0" smtClean="0"/>
              <a:t>при действии УФ в </a:t>
            </a:r>
            <a:r>
              <a:rPr lang="ru-RU" b="1" i="1" dirty="0"/>
              <a:t>результате взаимодействия с парами воды образуется серная кислота(кислотные </a:t>
            </a:r>
            <a:r>
              <a:rPr lang="ru-RU" b="1" i="1" dirty="0" smtClean="0"/>
              <a:t>дожди) : хронические гастрит , бронхит, ларингит, рак </a:t>
            </a:r>
            <a:r>
              <a:rPr lang="ru-RU" b="1" i="1" dirty="0"/>
              <a:t>легких, </a:t>
            </a:r>
            <a:r>
              <a:rPr lang="ru-RU" b="1" i="1" dirty="0" smtClean="0"/>
              <a:t>заболевание почек</a:t>
            </a:r>
            <a:r>
              <a:rPr lang="ru-RU" b="1" i="1" dirty="0"/>
              <a:t>. </a:t>
            </a:r>
          </a:p>
          <a:p>
            <a:pPr marL="0" indent="0">
              <a:buNone/>
            </a:pPr>
            <a:r>
              <a:rPr lang="ru-RU" b="1" dirty="0" smtClean="0"/>
              <a:t>     3.Оксиды </a:t>
            </a:r>
            <a:r>
              <a:rPr lang="ru-RU" b="1" dirty="0"/>
              <a:t>азота  – </a:t>
            </a:r>
            <a:r>
              <a:rPr lang="ru-RU" b="1" i="1" dirty="0" smtClean="0"/>
              <a:t>вступают </a:t>
            </a:r>
            <a:r>
              <a:rPr lang="ru-RU" b="1" i="1" dirty="0"/>
              <a:t>в химические реакции с другими химическими веществами и образуются новые, в том числе  азотная кислота в виде </a:t>
            </a:r>
            <a:r>
              <a:rPr lang="ru-RU" b="1" i="1" dirty="0" smtClean="0"/>
              <a:t>аэрозолей: </a:t>
            </a:r>
            <a:r>
              <a:rPr lang="ru-RU" b="1" i="1" dirty="0"/>
              <a:t>бронхит и пневмонию, </a:t>
            </a:r>
            <a:r>
              <a:rPr lang="ru-RU" b="1" i="1" dirty="0" smtClean="0"/>
              <a:t> </a:t>
            </a:r>
            <a:r>
              <a:rPr lang="ru-RU" b="1" i="1" dirty="0"/>
              <a:t>восприимчивость к вирусным </a:t>
            </a:r>
            <a:r>
              <a:rPr lang="ru-RU" b="1" i="1" dirty="0" smtClean="0"/>
              <a:t>заболеваниям, рак </a:t>
            </a:r>
            <a:r>
              <a:rPr lang="ru-RU" b="1" i="1" dirty="0"/>
              <a:t>легких, </a:t>
            </a:r>
            <a:r>
              <a:rPr lang="ru-RU" b="1" i="1" dirty="0" smtClean="0"/>
              <a:t>необратимые </a:t>
            </a:r>
            <a:r>
              <a:rPr lang="ru-RU" b="1" i="1" dirty="0"/>
              <a:t>изменения в сердечно-сосудистой системе, наследственную, генетическую и </a:t>
            </a:r>
            <a:r>
              <a:rPr lang="ru-RU" b="1" i="1" dirty="0" smtClean="0"/>
              <a:t>хромосомную мутации</a:t>
            </a:r>
            <a:r>
              <a:rPr lang="ru-RU" b="1" i="1" dirty="0"/>
              <a:t>.</a:t>
            </a:r>
          </a:p>
          <a:p>
            <a:pPr marL="0" indent="0">
              <a:buNone/>
            </a:pPr>
            <a:r>
              <a:rPr lang="ru-RU" b="1" dirty="0" smtClean="0"/>
              <a:t>     4. Формальдегид - </a:t>
            </a:r>
            <a:r>
              <a:rPr lang="ru-RU" b="1" dirty="0"/>
              <a:t>во всех крупных </a:t>
            </a:r>
            <a:r>
              <a:rPr lang="ru-RU" b="1" dirty="0" smtClean="0"/>
              <a:t>городах: </a:t>
            </a:r>
            <a:r>
              <a:rPr lang="ru-RU" b="1" i="1" dirty="0" smtClean="0"/>
              <a:t>бронхит</a:t>
            </a:r>
            <a:r>
              <a:rPr lang="ru-RU" b="1" i="1" dirty="0"/>
              <a:t>, ларингит, пневмонию, рак, наследственные и хромосомные мутации.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395425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4.2.5.</a:t>
            </a:r>
            <a:r>
              <a:rPr lang="ru-RU" b="1" dirty="0">
                <a:solidFill>
                  <a:schemeClr val="tx1"/>
                </a:solidFill>
              </a:rPr>
              <a:t> Аэрозольное загрязнение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/>
              <a:t>взвешенные </a:t>
            </a:r>
            <a:r>
              <a:rPr lang="ru-RU" b="1" i="1" dirty="0"/>
              <a:t>в газообразной среде частицы твердых или жидких </a:t>
            </a:r>
            <a:r>
              <a:rPr lang="ru-RU" b="1" i="1" dirty="0" smtClean="0"/>
              <a:t>веществ.</a:t>
            </a:r>
            <a:endParaRPr lang="ru-RU" b="1" dirty="0"/>
          </a:p>
          <a:p>
            <a:r>
              <a:rPr lang="ru-RU" b="1" dirty="0"/>
              <a:t>Твердые частицы наблюдаются в виде дыма, пыли или сажи, а жидкие частицы наблюдаются в виде тумана, облаков, осадков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/>
              <a:t>В образовании аэрозоля участвуют: </a:t>
            </a:r>
            <a:r>
              <a:rPr lang="ru-RU" b="1" i="1" dirty="0"/>
              <a:t>солнечная радиация, водяной пар, диоксид азота, продукты горения и гниения. </a:t>
            </a:r>
            <a:endParaRPr lang="ru-RU" b="1" dirty="0" smtClean="0"/>
          </a:p>
          <a:p>
            <a:r>
              <a:rPr lang="ru-RU" b="1" dirty="0" smtClean="0"/>
              <a:t>В </a:t>
            </a:r>
            <a:r>
              <a:rPr lang="ru-RU" b="1" dirty="0"/>
              <a:t>составе аэрозолей всегда  присутствуют: </a:t>
            </a:r>
            <a:r>
              <a:rPr lang="ru-RU" b="1" i="1" dirty="0"/>
              <a:t>сульфаты, органические соединения, </a:t>
            </a:r>
            <a:r>
              <a:rPr lang="ru-RU" b="1" i="1" dirty="0" smtClean="0"/>
              <a:t>сажа, </a:t>
            </a:r>
            <a:r>
              <a:rPr lang="ru-RU" b="1" i="1" dirty="0"/>
              <a:t>тяжелые металлы, вода, </a:t>
            </a:r>
            <a:r>
              <a:rPr lang="ru-RU" b="1" i="1" dirty="0" err="1"/>
              <a:t>диоксины</a:t>
            </a:r>
            <a:r>
              <a:rPr lang="ru-RU" b="1" i="1" dirty="0"/>
              <a:t> и др</a:t>
            </a:r>
            <a:r>
              <a:rPr lang="ru-RU" b="1" i="1" dirty="0" smtClean="0"/>
              <a:t>.</a:t>
            </a:r>
          </a:p>
          <a:p>
            <a:r>
              <a:rPr lang="ru-RU" b="1" dirty="0" smtClean="0"/>
              <a:t>Особую  </a:t>
            </a:r>
            <a:r>
              <a:rPr lang="ru-RU" b="1" dirty="0"/>
              <a:t>опасность представляют полициклические ароматические углеводороды </a:t>
            </a:r>
            <a:r>
              <a:rPr lang="ru-RU" b="1" dirty="0" smtClean="0"/>
              <a:t>.  </a:t>
            </a:r>
            <a:r>
              <a:rPr lang="ru-RU" b="1" i="1" dirty="0" err="1" smtClean="0"/>
              <a:t>Бенз</a:t>
            </a:r>
            <a:r>
              <a:rPr lang="ru-RU" b="1" i="1" dirty="0" smtClean="0"/>
              <a:t>(а)</a:t>
            </a:r>
            <a:r>
              <a:rPr lang="ru-RU" b="1" i="1" dirty="0" err="1" smtClean="0"/>
              <a:t>пирен</a:t>
            </a:r>
            <a:r>
              <a:rPr lang="ru-RU" b="1" i="1" dirty="0" smtClean="0"/>
              <a:t> -</a:t>
            </a:r>
            <a:r>
              <a:rPr lang="ru-RU" b="1" dirty="0" smtClean="0"/>
              <a:t>крайне </a:t>
            </a:r>
            <a:r>
              <a:rPr lang="ru-RU" b="1" dirty="0"/>
              <a:t>токсичное </a:t>
            </a:r>
            <a:r>
              <a:rPr lang="ru-RU" b="1" dirty="0" smtClean="0"/>
              <a:t>вещество (</a:t>
            </a:r>
            <a:r>
              <a:rPr lang="ru-RU" b="1" i="1" dirty="0" smtClean="0"/>
              <a:t>рак</a:t>
            </a:r>
            <a:r>
              <a:rPr lang="ru-RU" b="1" i="1" dirty="0"/>
              <a:t>, ишемическую болезнь сердца, дерматиты, </a:t>
            </a:r>
            <a:r>
              <a:rPr lang="ru-RU" b="1" i="1" dirty="0" smtClean="0"/>
              <a:t>мутации). Источник-</a:t>
            </a:r>
            <a:r>
              <a:rPr lang="ru-RU" b="1" dirty="0" smtClean="0"/>
              <a:t> </a:t>
            </a:r>
            <a:r>
              <a:rPr lang="ru-RU" b="1" dirty="0"/>
              <a:t>нефтехимические предприятия и автотранспорт.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94598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4.2.6.</a:t>
            </a:r>
            <a:r>
              <a:rPr lang="ru-RU" b="1" dirty="0">
                <a:solidFill>
                  <a:schemeClr val="tx1"/>
                </a:solidFill>
              </a:rPr>
              <a:t> Химическое загрязнение воздуха в жилой среде человека.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жилых помещениях людей химическое загрязнение воздуха в 2–4 раза больше, чем на улице, а по отдельным химическим соединениям больше чем в десятки раз.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источники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химического загрязнения воздуха в квартире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химические загрязнения с улицы, продукты деструкции полимерных и лакокрасочных материалов,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продукты сгорания бытового газа и бытовой деятельности, продукты от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курения,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антропотоксины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продукты жизнедеятельности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человека).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0330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4.2.7. </a:t>
            </a:r>
            <a:r>
              <a:rPr lang="ru-RU" b="1" dirty="0">
                <a:solidFill>
                  <a:schemeClr val="tx1"/>
                </a:solidFill>
              </a:rPr>
              <a:t>Химическое загрязнение воздуха в жилой среде человека.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4873752"/>
          </a:xfrm>
        </p:spPr>
        <p:txBody>
          <a:bodyPr>
            <a:normAutofit fontScale="92500"/>
          </a:bodyPr>
          <a:lstStyle/>
          <a:p>
            <a:r>
              <a:rPr lang="ru-RU" b="1" i="1" dirty="0" smtClean="0"/>
              <a:t>При </a:t>
            </a:r>
            <a:r>
              <a:rPr lang="ru-RU" b="1" i="1" dirty="0"/>
              <a:t>сгорании бытового газа обычно выделяется угарный газ, формальдегид, бензол, оксиды азота. Во время курения сигареты выделяют 186 химических соединений, в том числе стирол, никотин, формальдегид, </a:t>
            </a:r>
            <a:r>
              <a:rPr lang="ru-RU" b="1" i="1" dirty="0" err="1"/>
              <a:t>бенз</a:t>
            </a:r>
            <a:r>
              <a:rPr lang="ru-RU" b="1" i="1" dirty="0"/>
              <a:t>(а)</a:t>
            </a:r>
            <a:r>
              <a:rPr lang="ru-RU" b="1" i="1" dirty="0" err="1"/>
              <a:t>пирен</a:t>
            </a:r>
            <a:r>
              <a:rPr lang="ru-RU" b="1" i="1" dirty="0"/>
              <a:t>. </a:t>
            </a:r>
            <a:r>
              <a:rPr lang="ru-RU" b="1" i="1" dirty="0" smtClean="0"/>
              <a:t>Человек </a:t>
            </a:r>
            <a:r>
              <a:rPr lang="ru-RU" b="1" i="1" dirty="0"/>
              <a:t>выделяет около 400 </a:t>
            </a:r>
            <a:r>
              <a:rPr lang="ru-RU" b="1" i="1" dirty="0" smtClean="0"/>
              <a:t>химических соединений( </a:t>
            </a:r>
            <a:r>
              <a:rPr lang="ru-RU" b="1" i="1" dirty="0" err="1" smtClean="0"/>
              <a:t>диметиламин</a:t>
            </a:r>
            <a:r>
              <a:rPr lang="ru-RU" b="1" i="1" dirty="0" smtClean="0"/>
              <a:t>, сероводород, диоксид </a:t>
            </a:r>
            <a:r>
              <a:rPr lang="ru-RU" b="1" i="1" dirty="0"/>
              <a:t>азота, оксида </a:t>
            </a:r>
            <a:r>
              <a:rPr lang="ru-RU" b="1" i="1" dirty="0" smtClean="0"/>
              <a:t>этилен, бензол, фенол, толуол, метилстирол, метанол и др.).</a:t>
            </a:r>
            <a:endParaRPr lang="ru-RU" b="1" i="1" dirty="0"/>
          </a:p>
          <a:p>
            <a:r>
              <a:rPr lang="ru-RU" b="1" i="1" dirty="0"/>
              <a:t>Продукты сгорания газа влияют на систему дыхания и центральную нервную систему. Самая большая эмиссия продуктов деструкции или в новых зданиях или после ремонта в течение шести месяцев. </a:t>
            </a:r>
          </a:p>
        </p:txBody>
      </p:sp>
    </p:spTree>
    <p:extLst>
      <p:ext uri="{BB962C8B-B14F-4D97-AF65-F5344CB8AC3E}">
        <p14:creationId xmlns:p14="http://schemas.microsoft.com/office/powerpoint/2010/main" val="1964878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Экологические факторы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787208" cy="5277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1.Абиотические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факторы –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свойства неживой природы, которые прямо или косвенно влияют на живые организмы, определяя условия их существования (температура, свет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влажность и газовый состав воздуха,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давление, осадки, снежный покров, ветер, солевой состав воды, почвы, рельеф местности и т.п.).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2. Биотические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факторы –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все формы воздействия живых существ друг 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друга за счет взаимоотношений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особями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своего или иных видов (растений, животных,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микроорганизмов).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3.Антропогеныефакторы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все формы деятельности человека, которые приводят к изменению природы как среды обитания других видов или непосредственно сказываются на их жизни (воздействие промышленности, сельскохозяйственного производства, транспорта и всех других форм ведения хозяйства). </a:t>
            </a:r>
          </a:p>
        </p:txBody>
      </p:sp>
    </p:spTree>
    <p:extLst>
      <p:ext uri="{BB962C8B-B14F-4D97-AF65-F5344CB8AC3E}">
        <p14:creationId xmlns:p14="http://schemas.microsoft.com/office/powerpoint/2010/main" val="34806723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4.3.1.Источники химического загрязнения </a:t>
            </a:r>
            <a:r>
              <a:rPr lang="ru-RU" b="1" dirty="0">
                <a:solidFill>
                  <a:schemeClr val="tx1"/>
                </a:solidFill>
              </a:rPr>
              <a:t>гидросферы.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859216" cy="5349208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мировом масштабе в гидросферу сбрасывается ежегодно около 60 миллиардов т промышленных и бытовых стоков, около 10 млн. т нефти и нефтепродуктов, много других вредных веществ.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источники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загрязнения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гидросферы: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атмосферные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воды, несущие вымываемые из воздуха загрязнители   промышленного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происхождения,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 стекании эти воды увлекают с собой мусор, фенолы, кислоты и т.д. (примерно 1%);</a:t>
            </a: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городские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сточные воды, преимущественно бытовые стоки, содержащие фекалии, микроорганизмы, в том числе патогенные (примерно 74%);</a:t>
            </a: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3. промышленные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сточные воды (примерно 25%).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0872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4.3.2.</a:t>
            </a:r>
            <a:r>
              <a:rPr lang="ru-RU" b="1" dirty="0">
                <a:solidFill>
                  <a:schemeClr val="tx1"/>
                </a:solidFill>
              </a:rPr>
              <a:t> Наиболее </a:t>
            </a:r>
            <a:r>
              <a:rPr lang="ru-RU" b="1" dirty="0" smtClean="0">
                <a:solidFill>
                  <a:schemeClr val="tx1"/>
                </a:solidFill>
              </a:rPr>
              <a:t>серьезные   загрязнители </a:t>
            </a:r>
            <a:r>
              <a:rPr lang="ru-RU" b="1" dirty="0">
                <a:solidFill>
                  <a:schemeClr val="tx1"/>
                </a:solidFill>
              </a:rPr>
              <a:t>гидросферы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003232" cy="51331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нефть и нефтепродукты, фенолы, формальдегид, нитраты, соединения фтора, соли серной кислоты, аммиак, марганец, тяжелые металлы, радионуклиды.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Нефтепродукты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образуют на воде пленку, которая препятствует газовому обмену между водой и атмосферой, что снижает насыщенность воды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кислородом, причина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гибели фитопланктона – источника корма рыб и птиц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(пленка разлагается при температуре +1О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и выше).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Кислоты и щелочи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изменяют показатель рН, а это отражается на флоре и фауне. В РБ наиболее загрязненными оказались некоторые участки на реках и значительная часть подземных вод, как по санитарно-химическим показателям, так и по микробиологическим показателям.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100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4.4.1.Источники загрязнения литосферы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208912" cy="4873752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итосфера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загрязняется человеком как непосредственно, так и в результате выпадения атмосферных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осадков;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результате хозяйственной деятельности человека почва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загрязнена: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пестицидами, тяжелыми металлами, канцерогенными веществами, нитратами,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диоксинами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и их соединениями.</a:t>
            </a:r>
          </a:p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700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4.4.2.Основные загрязнители почвы.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147248" cy="520519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Пестициды.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Пестициды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токсичны для человека. Ежегодно в мире происходит около 2 миллионов отравлений людей пестицидами, из них погибает до 200 тысяч человек.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Пестициды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подавляют иммунную систему, нервную систему, поражают почки, вызывают цирроз печени и хронический гепатит, приводят к мутагенным последствиям, заболеваниям раком.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Тяжелые металлы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 группе тяжелых металлов относят химические элементы, имеющие плотность более 8тыс.кг/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куб.м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а также благородные и редкие металлы.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4672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4.4.3.Основные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загрязнители почвы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147248" cy="53492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Свинец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нарушает биохимические процессы в организме, нарушает синтез гемоглобина, поражает почки, печень, зрение, желудок, мозг,  нервную и сердечно-сосудистую системы, нарушает детородную функцию, вызывает параличи и заболевания крови.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Кадмий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заболевания почек ,печени,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сердца,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опорно-двигательного аппарата, нарушение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метаболизма кальция.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Мышьяк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нарушение тканевого дыхания, анемию, уродства, рак легких и кожи.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Ртуть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 попадании в организм ртуть включается в транспортные РНК, нарушая биосинтез белков. Влияет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слух, зрение, осязание, нервную систему, мозговую деятельность, нарушает структуру соединительной ткани локтевого и коленного суставов, ослабляет иммунную систему, может привести к инсульту и обширному склерозу, оказывает вредное влияние на развитие плода, на состав крови.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Алюминий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вызывает  анемию, изменения в клетках мозга и нервной системы, колит, диализное слабоумие, нарушение функций щитовидной и паращитовидной желез, болезни почек и печени и др.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Фтор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нарушение плотности костей и зубов, ускорение старения, артрит, врожденные дефекты, поражение железы, дебильность, болезни почек, замедление психических процессов, рак.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8134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4.4.4.Основные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загрязнители почвы.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931224" cy="5421216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Диоксины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побочный продукт  химической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промышленности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67 раз более ядовиты цианистого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калия, устойчивы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 химическому и биологическому разложению, свободно циркулируют в пищевых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цепочках: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кожные заболевания,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фибриоз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печени, повышенное содержание холестерина, расстройства желудка, нарушение работы сердечно-сосудистой системы, поджелудочной железы, изменения в составе крови, сексуальные расстройства, потеря зрения, слуха, обоняния, вкусовых ощущений, психические расстройства, заболевания раком.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Нитриты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нитраты –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нитриты  поступают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организм человека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мясными и рыбными продуктами, а нитраты –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овощами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вызывают рак, заболевания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печени , генные мутации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Асбест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другие минеральные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волокна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-обладают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сильными канцерогенными свойствами, вызывающие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рак.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152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Закон лимитирующих факторов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( 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 минимума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7859216" cy="5061176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Лимитирующий фактор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фактор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 пределами зоны своего оптимума приводит к стрессовому состоянию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организма, к изменениям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этого фактора организмы особенно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чувствительны (недостаток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пищи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другие организмы,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температура, свет,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т.д.).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Благоприятная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сила воздействия фактора (дозировка)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зона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оптимума фактора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для организма данного вида.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Интервал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изменения 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которой еще возможен рост и развитие организма , называют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диапазоном устойчивости.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Степень выносливости по отношению к данному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фактору называют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экологической валентностью.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0191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748883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0864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76864" cy="93610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Законы </a:t>
            </a:r>
            <a:r>
              <a:rPr lang="ru-RU" b="1" i="1" dirty="0"/>
              <a:t>Барри </a:t>
            </a:r>
            <a:r>
              <a:rPr lang="ru-RU" b="1" i="1" dirty="0" smtClean="0"/>
              <a:t>Коммонера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связано со всем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931224" cy="527720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всеобщей связи вещей и явлений в природе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, любое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изменение, совершаемые человеком в природе, вызывает цепь последствий, как правило,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неблагоприятных;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любое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вмешательство в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биосферу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вызывает ответ одновременно по многим направлениям, что делает прогнозирование в экологии чрезвычайно сложным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делом;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акон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призван предостеречь человека от необдуманного воздействия на отдельные части экосистем, что может привести к непредвиденным последствиям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осушение болот приводит к обмелению рек).</a:t>
            </a:r>
          </a:p>
          <a:p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val="2722724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Следствия  закона всеобщей связи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147248" cy="5277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Закон больших чисел–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совокупное действие большого числа случайных факторов приводит к результату, имеющему системный характер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(мириады бактерий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создают 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стабильную микробиологическую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среду,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случайное поведение большого числа молекул в некотором объеме газа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определяет 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значения температуры и давления)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Принцип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ЛеШателье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 внешнем воздействии, выводящем систему из состояния устойчивого равновесия, это равновесие смещается в направлении, при котором эффект внешнего воздействия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уменьшается ( способность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экосистем к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3.Закон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оптимальности 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экосистема функционирует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 наибольшей эффективностью в некоторых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пределах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910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Законы </a:t>
            </a:r>
            <a:r>
              <a:rPr lang="ru-RU" b="1" i="1" dirty="0"/>
              <a:t>Барри Коммонера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> </a:t>
            </a:r>
            <a:r>
              <a:rPr lang="ru-RU" b="1" i="1" dirty="0" smtClean="0"/>
              <a:t> 2.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должно куда-то деваться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787208" cy="520519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закон о хозяйственной деятельности человека, отходы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 этом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неизбежны,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необходимо думать как об уменьшении их количества, так и о последующем их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использовании;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тавит проблему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ассимиляции биосферой отходов человеческой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цивилизации;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любое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производство постоянно «выпускает», по крайней мере, две вещи - необходимую продукцию и отходы.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Отходы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сами собой не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исчезают, они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накапливаются, снова вовлекаются в кругооборот веществ и приводят к непредсказуемым последствиям.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3860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1336</TotalTime>
  <Words>3285</Words>
  <Application>Microsoft Office PowerPoint</Application>
  <PresentationFormat>Экран (4:3)</PresentationFormat>
  <Paragraphs>159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Эркер</vt:lpstr>
      <vt:lpstr> Лекции 2 и 3. Источники и классификация экологических чрезвычайных ситуаций  </vt:lpstr>
      <vt:lpstr>1. Основные понятия  современной экологии.</vt:lpstr>
      <vt:lpstr>4.Основные элементы  природной среды</vt:lpstr>
      <vt:lpstr>5. Экологические факторы </vt:lpstr>
      <vt:lpstr>6. Закон лимитирующих факторов                 ( закон минимума )</vt:lpstr>
      <vt:lpstr>Презентация PowerPoint</vt:lpstr>
      <vt:lpstr>   Законы Барри Коммонера 1. Все связано со всем</vt:lpstr>
      <vt:lpstr>2. Следствия  закона всеобщей связи</vt:lpstr>
      <vt:lpstr>      Законы Барри Коммонера    2.Все должно куда-то деваться </vt:lpstr>
      <vt:lpstr> Следствия закона « все должно куда-то деваться »</vt:lpstr>
      <vt:lpstr>      Законы Барри Коммонера    3. Природа знает лучше</vt:lpstr>
      <vt:lpstr>     Законы Барри Коммонера     4. Ничто не дается даром</vt:lpstr>
      <vt:lpstr>7.Следствия закона «Ничто не дается даром»</vt:lpstr>
      <vt:lpstr>    5. На всех не хватит</vt:lpstr>
      <vt:lpstr>Презентация PowerPoint</vt:lpstr>
      <vt:lpstr>Презентация PowerPoint</vt:lpstr>
      <vt:lpstr>2.2.Источники  ЭЧС антропогенного происхождения </vt:lpstr>
      <vt:lpstr>2.3. Источники  ЭЧС антропогенного происхождения </vt:lpstr>
      <vt:lpstr>2.4.Классификация ЭЧС по характеру загрязнения</vt:lpstr>
      <vt:lpstr>2.6. Зонирование территории ЭЧС</vt:lpstr>
      <vt:lpstr>1.Понятие биоритма </vt:lpstr>
      <vt:lpstr>2. Индивидуальные ритмы. </vt:lpstr>
      <vt:lpstr>3.Воздействие Луны на здоровье человека.</vt:lpstr>
      <vt:lpstr>4.Воздействие Солнечной активности на человека и природную </vt:lpstr>
      <vt:lpstr>4. Физическое загрязнение среды </vt:lpstr>
      <vt:lpstr>5. Электромагнитное загрязнение </vt:lpstr>
      <vt:lpstr>6. Последствия ЭМ загрязнения</vt:lpstr>
      <vt:lpstr>7.Шумовое загрязнение биосферы</vt:lpstr>
      <vt:lpstr>8.Последствия шумового загрязнения </vt:lpstr>
      <vt:lpstr>Презентация PowerPoint</vt:lpstr>
      <vt:lpstr>Презентация PowerPoint</vt:lpstr>
      <vt:lpstr>4.2.1. Химическое загрязнение биосферы</vt:lpstr>
      <vt:lpstr>Презентация PowerPoint</vt:lpstr>
      <vt:lpstr>4.2.2. источники химического загрязнения атмосферы</vt:lpstr>
      <vt:lpstr>4.2.3 Газообразное загрязнение. </vt:lpstr>
      <vt:lpstr>4.2.4.ЗАГРЯЗНИТЕЛИ АТМОСФЕРЫ </vt:lpstr>
      <vt:lpstr>4.2.5. Аэрозольное загрязнение </vt:lpstr>
      <vt:lpstr>4.2.6. Химическое загрязнение воздуха в жилой среде человека. </vt:lpstr>
      <vt:lpstr>4.2.7. Химическое загрязнение воздуха в жилой среде человека. </vt:lpstr>
      <vt:lpstr>4.3.1.Источники химического загрязнения гидросферы. </vt:lpstr>
      <vt:lpstr>4.3.2. Наиболее серьезные   загрязнители гидросферы </vt:lpstr>
      <vt:lpstr>4.4.1.Источники загрязнения литосферы </vt:lpstr>
      <vt:lpstr>4.4.2.Основные загрязнители почвы.</vt:lpstr>
      <vt:lpstr>4.4.3.Основные загрязнители почвы. </vt:lpstr>
      <vt:lpstr>4.4.4.Основные загрязнители почвы.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2. Источники и классификация экологических чрезвычайных ситуаций</dc:title>
  <dc:creator>User</dc:creator>
  <cp:lastModifiedBy>User</cp:lastModifiedBy>
  <cp:revision>43</cp:revision>
  <dcterms:created xsi:type="dcterms:W3CDTF">2016-12-23T10:48:22Z</dcterms:created>
  <dcterms:modified xsi:type="dcterms:W3CDTF">2017-04-19T06:02:45Z</dcterms:modified>
</cp:coreProperties>
</file>